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5" r:id="rId4"/>
    <p:sldId id="259" r:id="rId5"/>
    <p:sldId id="279" r:id="rId6"/>
    <p:sldId id="276" r:id="rId7"/>
    <p:sldId id="264" r:id="rId8"/>
    <p:sldId id="267" r:id="rId9"/>
    <p:sldId id="268" r:id="rId10"/>
    <p:sldId id="277" r:id="rId11"/>
    <p:sldId id="269" r:id="rId12"/>
    <p:sldId id="282" r:id="rId13"/>
    <p:sldId id="270" r:id="rId14"/>
    <p:sldId id="274" r:id="rId15"/>
    <p:sldId id="271" r:id="rId16"/>
    <p:sldId id="272" r:id="rId17"/>
    <p:sldId id="283" r:id="rId18"/>
    <p:sldId id="284" r:id="rId19"/>
    <p:sldId id="285" r:id="rId20"/>
    <p:sldId id="286" r:id="rId21"/>
    <p:sldId id="278" r:id="rId22"/>
    <p:sldId id="273" r:id="rId23"/>
    <p:sldId id="288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1686385"/>
            <a:ext cx="5654468" cy="2387600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Presentation title (max 4 lines)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0" y="4328429"/>
            <a:ext cx="5654468" cy="2380019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72628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A3DF2B-1666-415A-BC47-49E55259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53477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0526"/>
            <a:ext cx="10515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8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39446-F44B-4952-8983-97044042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1087660"/>
          </a:xfrm>
        </p:spPr>
        <p:txBody>
          <a:bodyPr/>
          <a:lstStyle/>
          <a:p>
            <a:r>
              <a:rPr lang="en-US" dirty="0"/>
              <a:t>Title here (2 lines max)</a:t>
            </a:r>
          </a:p>
        </p:txBody>
      </p:sp>
    </p:spTree>
    <p:extLst>
      <p:ext uri="{BB962C8B-B14F-4D97-AF65-F5344CB8AC3E}">
        <p14:creationId xmlns:p14="http://schemas.microsoft.com/office/powerpoint/2010/main" val="82676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85923"/>
            <a:ext cx="10515600" cy="1087660"/>
          </a:xfrm>
        </p:spPr>
        <p:txBody>
          <a:bodyPr>
            <a:norm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390579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445396-F34C-4BF1-86B7-2C75E9E0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6936" y="2030506"/>
            <a:ext cx="9238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Page Break Title</a:t>
            </a:r>
          </a:p>
        </p:txBody>
      </p:sp>
    </p:spTree>
    <p:extLst>
      <p:ext uri="{BB962C8B-B14F-4D97-AF65-F5344CB8AC3E}">
        <p14:creationId xmlns:p14="http://schemas.microsoft.com/office/powerpoint/2010/main" val="50315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photo&amp;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7938"/>
            <a:ext cx="5289846" cy="1600200"/>
          </a:xfrm>
          <a:solidFill>
            <a:srgbClr val="FFFFFF">
              <a:alpha val="60000"/>
            </a:srgbClr>
          </a:solidFill>
        </p:spPr>
        <p:txBody>
          <a:bodyPr anchor="b"/>
          <a:lstStyle>
            <a:lvl1pPr marL="365760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" y="2356500"/>
            <a:ext cx="5289846" cy="3941750"/>
          </a:xfrm>
          <a:solidFill>
            <a:srgbClr val="FFFFFF">
              <a:alpha val="60000"/>
            </a:srgbClr>
          </a:solidFill>
        </p:spPr>
        <p:txBody>
          <a:bodyPr/>
          <a:lstStyle>
            <a:lvl1pPr marL="64008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14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506DADA-F367-4F35-8635-7656B783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148" y="435709"/>
            <a:ext cx="10977073" cy="931365"/>
          </a:xfrm>
        </p:spPr>
        <p:txBody>
          <a:bodyPr anchor="t">
            <a:normAutofit/>
          </a:bodyPr>
          <a:lstStyle>
            <a:lvl1pPr>
              <a:defRPr lang="en-US" sz="3600" b="1" kern="1200" baseline="0" dirty="0">
                <a:solidFill>
                  <a:srgbClr val="00336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Title here (2 lines max)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5161" y="1632247"/>
            <a:ext cx="5964965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598" y="1632246"/>
            <a:ext cx="5219178" cy="3811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3B3838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96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6537" y="2744330"/>
            <a:ext cx="5654138" cy="1289286"/>
          </a:xfrm>
        </p:spPr>
        <p:txBody>
          <a:bodyPr>
            <a:noAutofit/>
          </a:bodyPr>
          <a:lstStyle>
            <a:lvl1pPr algn="ctr"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096000" y="4358073"/>
            <a:ext cx="5654675" cy="18542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>
                <a:solidFill>
                  <a:srgbClr val="FFCD33"/>
                </a:solidFill>
              </a:defRPr>
            </a:lvl2pPr>
            <a:lvl3pPr marL="914400" indent="0" algn="ctr">
              <a:buNone/>
              <a:defRPr sz="2000">
                <a:solidFill>
                  <a:srgbClr val="FFCD33"/>
                </a:solidFill>
              </a:defRPr>
            </a:lvl3pPr>
            <a:lvl4pPr marL="1371600" indent="0" algn="ctr">
              <a:buNone/>
              <a:defRPr sz="2000">
                <a:solidFill>
                  <a:srgbClr val="FFCD33"/>
                </a:solidFill>
              </a:defRPr>
            </a:lvl4pPr>
            <a:lvl5pPr marL="1828800" indent="0" algn="ctr">
              <a:buNone/>
              <a:defRPr sz="2000">
                <a:solidFill>
                  <a:srgbClr val="FFCD33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72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7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4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336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8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8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8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8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</a:t>
            </a:r>
            <a:r>
              <a:rPr lang="en-US" dirty="0"/>
              <a:t>collection, </a:t>
            </a:r>
            <a:r>
              <a:rPr lang="en-US" dirty="0" smtClean="0"/>
              <a:t>corrections and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images </a:t>
            </a:r>
            <a:r>
              <a:rPr lang="en-US" dirty="0"/>
              <a:t>f</a:t>
            </a:r>
            <a:r>
              <a:rPr lang="en-US" dirty="0" smtClean="0"/>
              <a:t>or the study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69867" y="1250359"/>
            <a:ext cx="9102635" cy="4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corrections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1890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B3838"/>
                </a:solidFill>
              </a:rPr>
              <a:t>Cloud mask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3400" y="1593669"/>
            <a:ext cx="4865914" cy="4397828"/>
            <a:chOff x="441960" y="822958"/>
            <a:chExt cx="5379720" cy="55016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8098" t="6643" r="14522"/>
            <a:stretch/>
          </p:blipFill>
          <p:spPr>
            <a:xfrm>
              <a:off x="441960" y="822959"/>
              <a:ext cx="5379720" cy="550164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1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95060" y="1593668"/>
            <a:ext cx="4865914" cy="4397827"/>
            <a:chOff x="6156960" y="822958"/>
            <a:chExt cx="5379720" cy="55016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574" t="6074" r="14717" b="321"/>
            <a:stretch/>
          </p:blipFill>
          <p:spPr>
            <a:xfrm>
              <a:off x="6156960" y="822958"/>
              <a:ext cx="5379720" cy="550164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56960" y="822958"/>
              <a:ext cx="5379720" cy="55016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4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5" y="50158"/>
            <a:ext cx="10515600" cy="105347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29933" y="576896"/>
            <a:ext cx="9805856" cy="5739834"/>
            <a:chOff x="1547944" y="0"/>
            <a:chExt cx="9763334" cy="6915491"/>
          </a:xfrm>
        </p:grpSpPr>
        <p:sp>
          <p:nvSpPr>
            <p:cNvPr id="40" name="Flowchart: Magnetic Disk 39"/>
            <p:cNvSpPr/>
            <p:nvPr/>
          </p:nvSpPr>
          <p:spPr>
            <a:xfrm>
              <a:off x="5450687" y="171724"/>
              <a:ext cx="1775741" cy="862149"/>
            </a:xfrm>
            <a:prstGeom prst="flowChartMagneticDisk">
              <a:avLst/>
            </a:prstGeom>
            <a:solidFill>
              <a:srgbClr val="E7E6E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Colección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de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</a:p>
          </p:txBody>
        </p:sp>
        <p:sp>
          <p:nvSpPr>
            <p:cNvPr id="41" name="Flowchart: Data 40"/>
            <p:cNvSpPr/>
            <p:nvPr/>
          </p:nvSpPr>
          <p:spPr>
            <a:xfrm>
              <a:off x="2402318" y="1306971"/>
              <a:ext cx="2412274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2011 - 2019</a:t>
              </a:r>
            </a:p>
          </p:txBody>
        </p:sp>
        <p:sp>
          <p:nvSpPr>
            <p:cNvPr id="42" name="Flowchart: Data 41"/>
            <p:cNvSpPr/>
            <p:nvPr/>
          </p:nvSpPr>
          <p:spPr>
            <a:xfrm>
              <a:off x="7862523" y="1312548"/>
              <a:ext cx="2799805" cy="557348"/>
            </a:xfrm>
            <a:prstGeom prst="flowChartInputOutput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Encuesta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PATCA 2011-2019</a:t>
              </a:r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2458924" y="3443113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Recorte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zona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estudio</a:t>
              </a:r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2458924" y="2222101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Pre-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proceso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45" name="Flowchart: Alternate Process 44"/>
            <p:cNvSpPr/>
            <p:nvPr/>
          </p:nvSpPr>
          <p:spPr>
            <a:xfrm>
              <a:off x="2458924" y="2832607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Mascara de nubes</a:t>
              </a:r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2458924" y="4053619"/>
              <a:ext cx="2299063" cy="31350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Creación índices</a:t>
              </a: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8112894" y="2148920"/>
              <a:ext cx="2299063" cy="557349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correcion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datos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2011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-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línea base</a:t>
              </a: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2458924" y="4664125"/>
              <a:ext cx="2299063" cy="495299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Extracción de características</a:t>
              </a: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2463412" y="5353965"/>
              <a:ext cx="2294575" cy="592278"/>
            </a:xfrm>
            <a:prstGeom prst="flowChartAlternateProcess">
              <a:avLst/>
            </a:prstGeom>
            <a:solidFill>
              <a:srgbClr val="5B9BD5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Métodos de tendencias y DPC*</a:t>
              </a: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8247876" y="4353179"/>
              <a:ext cx="2029097" cy="903515"/>
            </a:xfrm>
            <a:prstGeom prst="flowChartConnector">
              <a:avLst/>
            </a:prstGeom>
            <a:solidFill>
              <a:srgbClr val="5B9BD5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Comparación 2014 - 2019 </a:t>
              </a:r>
            </a:p>
          </p:txBody>
        </p:sp>
        <p:cxnSp>
          <p:nvCxnSpPr>
            <p:cNvPr id="51" name="Elbow Connector 50"/>
            <p:cNvCxnSpPr>
              <a:stCxn id="47" idx="2"/>
              <a:endCxn id="43" idx="3"/>
            </p:cNvCxnSpPr>
            <p:nvPr/>
          </p:nvCxnSpPr>
          <p:spPr>
            <a:xfrm rot="5400000">
              <a:off x="6563408" y="900849"/>
              <a:ext cx="893599" cy="450443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44" idx="2"/>
              <a:endCxn id="45" idx="0"/>
            </p:cNvCxnSpPr>
            <p:nvPr/>
          </p:nvCxnSpPr>
          <p:spPr>
            <a:xfrm>
              <a:off x="3608456" y="2535610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3" idx="0"/>
            </p:cNvCxnSpPr>
            <p:nvPr/>
          </p:nvCxnSpPr>
          <p:spPr>
            <a:xfrm>
              <a:off x="3608456" y="3146116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3" idx="2"/>
              <a:endCxn id="46" idx="0"/>
            </p:cNvCxnSpPr>
            <p:nvPr/>
          </p:nvCxnSpPr>
          <p:spPr>
            <a:xfrm>
              <a:off x="3608456" y="3756622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6" idx="2"/>
              <a:endCxn id="48" idx="0"/>
            </p:cNvCxnSpPr>
            <p:nvPr/>
          </p:nvCxnSpPr>
          <p:spPr>
            <a:xfrm>
              <a:off x="3608456" y="4367128"/>
              <a:ext cx="0" cy="29699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48" idx="2"/>
              <a:endCxn id="49" idx="0"/>
            </p:cNvCxnSpPr>
            <p:nvPr/>
          </p:nvCxnSpPr>
          <p:spPr>
            <a:xfrm>
              <a:off x="3608456" y="5159424"/>
              <a:ext cx="2244" cy="19454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47" idx="2"/>
              <a:endCxn id="50" idx="0"/>
            </p:cNvCxnSpPr>
            <p:nvPr/>
          </p:nvCxnSpPr>
          <p:spPr>
            <a:xfrm flipH="1">
              <a:off x="9262425" y="2706269"/>
              <a:ext cx="1" cy="164691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Flowchart: Alternate Process 57"/>
            <p:cNvSpPr/>
            <p:nvPr/>
          </p:nvSpPr>
          <p:spPr>
            <a:xfrm>
              <a:off x="2384899" y="6255751"/>
              <a:ext cx="2447113" cy="517072"/>
            </a:xfrm>
            <a:prstGeom prst="flowChartAlternateProcess">
              <a:avLst/>
            </a:prstGeom>
            <a:solidFill>
              <a:srgbClr val="70AD47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Resultados de tendencias y DPC</a:t>
              </a:r>
            </a:p>
          </p:txBody>
        </p:sp>
        <p:cxnSp>
          <p:nvCxnSpPr>
            <p:cNvPr id="59" name="Straight Arrow Connector 58"/>
            <p:cNvCxnSpPr>
              <a:stCxn id="49" idx="2"/>
              <a:endCxn id="58" idx="0"/>
            </p:cNvCxnSpPr>
            <p:nvPr/>
          </p:nvCxnSpPr>
          <p:spPr>
            <a:xfrm flipH="1">
              <a:off x="3608456" y="5946243"/>
              <a:ext cx="2244" cy="30950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Elbow Connector 59"/>
            <p:cNvCxnSpPr>
              <a:stCxn id="40" idx="2"/>
              <a:endCxn id="41" idx="1"/>
            </p:cNvCxnSpPr>
            <p:nvPr/>
          </p:nvCxnSpPr>
          <p:spPr>
            <a:xfrm rot="10800000" flipV="1">
              <a:off x="3608455" y="602799"/>
              <a:ext cx="1842232" cy="704172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Elbow Connector 60"/>
            <p:cNvCxnSpPr>
              <a:stCxn id="40" idx="4"/>
              <a:endCxn id="42" idx="0"/>
            </p:cNvCxnSpPr>
            <p:nvPr/>
          </p:nvCxnSpPr>
          <p:spPr>
            <a:xfrm>
              <a:off x="7226428" y="602799"/>
              <a:ext cx="2315978" cy="70974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41" idx="4"/>
            </p:cNvCxnSpPr>
            <p:nvPr/>
          </p:nvCxnSpPr>
          <p:spPr>
            <a:xfrm>
              <a:off x="3608455" y="1864319"/>
              <a:ext cx="1" cy="3310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 flipH="1">
              <a:off x="9262425" y="1869896"/>
              <a:ext cx="1" cy="27902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Snip Diagonal Corner Rectangle 63"/>
            <p:cNvSpPr/>
            <p:nvPr/>
          </p:nvSpPr>
          <p:spPr>
            <a:xfrm>
              <a:off x="5981544" y="5533814"/>
              <a:ext cx="1605280" cy="711696"/>
            </a:xfrm>
            <a:prstGeom prst="snip2DiagRect">
              <a:avLst/>
            </a:prstGeom>
            <a:solidFill>
              <a:srgbClr val="ED7D31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Validación</a:t>
              </a:r>
            </a:p>
          </p:txBody>
        </p:sp>
        <p:cxnSp>
          <p:nvCxnSpPr>
            <p:cNvPr id="65" name="Elbow Connector 64"/>
            <p:cNvCxnSpPr>
              <a:stCxn id="58" idx="3"/>
              <a:endCxn id="64" idx="2"/>
            </p:cNvCxnSpPr>
            <p:nvPr/>
          </p:nvCxnSpPr>
          <p:spPr>
            <a:xfrm flipV="1">
              <a:off x="4832012" y="5889662"/>
              <a:ext cx="1149532" cy="6246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Elbow Connector 65"/>
            <p:cNvCxnSpPr>
              <a:stCxn id="50" idx="2"/>
              <a:endCxn id="64" idx="0"/>
            </p:cNvCxnSpPr>
            <p:nvPr/>
          </p:nvCxnSpPr>
          <p:spPr>
            <a:xfrm rot="10800000" flipV="1">
              <a:off x="7586824" y="4804936"/>
              <a:ext cx="661052" cy="1084725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Rectangle 66"/>
            <p:cNvSpPr/>
            <p:nvPr/>
          </p:nvSpPr>
          <p:spPr>
            <a:xfrm>
              <a:off x="1547944" y="0"/>
              <a:ext cx="9668696" cy="68580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71040" y="954885"/>
              <a:ext cx="3048000" cy="514611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14817" y="2429915"/>
              <a:ext cx="400110" cy="208967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Procesamiento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imágenes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17295" y="1033873"/>
              <a:ext cx="3123425" cy="19554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658026" y="2701234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Datos de tierra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335783" y="6607714"/>
              <a:ext cx="2975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*DPC: Detección de puntos de cambio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Trends 2011 – </a:t>
            </a:r>
            <a:r>
              <a:rPr lang="en-US" dirty="0" smtClean="0"/>
              <a:t>2019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one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/>
          <a:stretch/>
        </p:blipFill>
        <p:spPr>
          <a:xfrm>
            <a:off x="391886" y="1086395"/>
            <a:ext cx="11669486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/>
          <a:stretch/>
        </p:blipFill>
        <p:spPr>
          <a:xfrm>
            <a:off x="609600" y="3524795"/>
            <a:ext cx="1145177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897"/>
            <a:ext cx="121920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1218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602"/>
            <a:ext cx="121920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7002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149"/>
            <a:ext cx="12192000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926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04" y="84523"/>
            <a:ext cx="10515600" cy="1325563"/>
          </a:xfrm>
        </p:spPr>
        <p:txBody>
          <a:bodyPr/>
          <a:lstStyle/>
          <a:p>
            <a:r>
              <a:rPr lang="en-US" dirty="0" smtClean="0"/>
              <a:t>Work plan schedules\Timeline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07964"/>
              </p:ext>
            </p:extLst>
          </p:nvPr>
        </p:nvGraphicFramePr>
        <p:xfrm>
          <a:off x="594902" y="747304"/>
          <a:ext cx="9210955" cy="5511266"/>
        </p:xfrm>
        <a:graphic>
          <a:graphicData uri="http://schemas.openxmlformats.org/drawingml/2006/table">
            <a:tbl>
              <a:tblPr firstRow="1" firstCol="1" bandRow="1"/>
              <a:tblGrid>
                <a:gridCol w="1724175">
                  <a:extLst>
                    <a:ext uri="{9D8B030D-6E8A-4147-A177-3AD203B41FA5}">
                      <a16:colId xmlns:a16="http://schemas.microsoft.com/office/drawing/2014/main" val="1930320205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58768658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8614863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80232982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431449526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56738842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79397068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395265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112226208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08984960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3011133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9520868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4091833994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18212827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06122741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546509891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9608987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62646830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3710702369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1656703192"/>
                    </a:ext>
                  </a:extLst>
                </a:gridCol>
                <a:gridCol w="374339">
                  <a:extLst>
                    <a:ext uri="{9D8B030D-6E8A-4147-A177-3AD203B41FA5}">
                      <a16:colId xmlns:a16="http://schemas.microsoft.com/office/drawing/2014/main" val="2208789382"/>
                    </a:ext>
                  </a:extLst>
                </a:gridCol>
              </a:tblGrid>
              <a:tr h="37155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15974"/>
                  </a:ext>
                </a:extLst>
              </a:tr>
              <a:tr h="200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49471"/>
                  </a:ext>
                </a:extLst>
              </a:tr>
              <a:tr h="50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Development of the research concept and work plan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65070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Identification of availability of satellite images for the study area and quality check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811177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first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133965"/>
                  </a:ext>
                </a:extLst>
              </a:tr>
              <a:tr h="7573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Data pre-processing, creation of IVs, extraction and analysis of 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204490"/>
                  </a:ext>
                </a:extLst>
              </a:tr>
              <a:tr h="5716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Generation of trends for each crop with their respective IVs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798273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Progress report at the end of the third 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5898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Hedge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usage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trend</a:t>
                      </a: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45815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Validation with 2014 and 2019 PATCA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17700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Preparation of the final technical 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09564"/>
                  </a:ext>
                </a:extLst>
              </a:tr>
              <a:tr h="38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1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 </a:t>
                      </a:r>
                      <a:r>
                        <a:rPr lang="es-CO" sz="1100" b="1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16" marR="522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16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1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for one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246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053477"/>
          </a:xfrm>
        </p:spPr>
        <p:txBody>
          <a:bodyPr/>
          <a:lstStyle/>
          <a:p>
            <a:r>
              <a:rPr lang="en-US" dirty="0" smtClean="0"/>
              <a:t>Comparison with the survey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50309"/>
              </p:ext>
            </p:extLst>
          </p:nvPr>
        </p:nvGraphicFramePr>
        <p:xfrm>
          <a:off x="1477802" y="2537709"/>
          <a:ext cx="9236395" cy="190315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46709">
                  <a:extLst>
                    <a:ext uri="{9D8B030D-6E8A-4147-A177-3AD203B41FA5}">
                      <a16:colId xmlns:a16="http://schemas.microsoft.com/office/drawing/2014/main" val="1359078329"/>
                    </a:ext>
                  </a:extLst>
                </a:gridCol>
                <a:gridCol w="1036066">
                  <a:extLst>
                    <a:ext uri="{9D8B030D-6E8A-4147-A177-3AD203B41FA5}">
                      <a16:colId xmlns:a16="http://schemas.microsoft.com/office/drawing/2014/main" val="3322750731"/>
                    </a:ext>
                  </a:extLst>
                </a:gridCol>
                <a:gridCol w="1005078">
                  <a:extLst>
                    <a:ext uri="{9D8B030D-6E8A-4147-A177-3AD203B41FA5}">
                      <a16:colId xmlns:a16="http://schemas.microsoft.com/office/drawing/2014/main" val="176391878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919587977"/>
                    </a:ext>
                  </a:extLst>
                </a:gridCol>
                <a:gridCol w="1228535">
                  <a:extLst>
                    <a:ext uri="{9D8B030D-6E8A-4147-A177-3AD203B41FA5}">
                      <a16:colId xmlns:a16="http://schemas.microsoft.com/office/drawing/2014/main" val="3861497354"/>
                    </a:ext>
                  </a:extLst>
                </a:gridCol>
                <a:gridCol w="312230">
                  <a:extLst>
                    <a:ext uri="{9D8B030D-6E8A-4147-A177-3AD203B41FA5}">
                      <a16:colId xmlns:a16="http://schemas.microsoft.com/office/drawing/2014/main" val="4131624008"/>
                    </a:ext>
                  </a:extLst>
                </a:gridCol>
                <a:gridCol w="564642">
                  <a:extLst>
                    <a:ext uri="{9D8B030D-6E8A-4147-A177-3AD203B41FA5}">
                      <a16:colId xmlns:a16="http://schemas.microsoft.com/office/drawing/2014/main" val="3010135604"/>
                    </a:ext>
                  </a:extLst>
                </a:gridCol>
                <a:gridCol w="1473137">
                  <a:extLst>
                    <a:ext uri="{9D8B030D-6E8A-4147-A177-3AD203B41FA5}">
                      <a16:colId xmlns:a16="http://schemas.microsoft.com/office/drawing/2014/main" val="2116251282"/>
                    </a:ext>
                  </a:extLst>
                </a:gridCol>
                <a:gridCol w="1038162">
                  <a:extLst>
                    <a:ext uri="{9D8B030D-6E8A-4147-A177-3AD203B41FA5}">
                      <a16:colId xmlns:a16="http://schemas.microsoft.com/office/drawing/2014/main" val="3259929001"/>
                    </a:ext>
                  </a:extLst>
                </a:gridCol>
                <a:gridCol w="1091121">
                  <a:extLst>
                    <a:ext uri="{9D8B030D-6E8A-4147-A177-3AD203B41FA5}">
                      <a16:colId xmlns:a16="http://schemas.microsoft.com/office/drawing/2014/main" val="3550556138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cuest_id_b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Numbre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field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temporary_crop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superf_parcela_has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year_siembra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since_siembra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37713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3865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 Baseline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pasto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1.572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2007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29645897"/>
                  </a:ext>
                </a:extLst>
              </a:tr>
              <a:tr h="6052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3865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 Follow-up1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guandul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1.8864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2014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298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will </a:t>
            </a:r>
            <a:r>
              <a:rPr lang="en-US" dirty="0"/>
              <a:t>extract features of images (</a:t>
            </a:r>
            <a:r>
              <a:rPr lang="en-US" dirty="0" smtClean="0"/>
              <a:t>2016 </a:t>
            </a:r>
            <a:r>
              <a:rPr lang="en-US" dirty="0"/>
              <a:t>- 2019)</a:t>
            </a:r>
          </a:p>
          <a:p>
            <a:r>
              <a:rPr lang="en-US" dirty="0" smtClean="0"/>
              <a:t>We will </a:t>
            </a:r>
            <a:r>
              <a:rPr lang="en-US" dirty="0" smtClean="0"/>
              <a:t>test </a:t>
            </a:r>
            <a:r>
              <a:rPr lang="en-US" dirty="0" err="1"/>
              <a:t>landtrendr</a:t>
            </a:r>
            <a:r>
              <a:rPr lang="en-US" dirty="0"/>
              <a:t>, Mann-</a:t>
            </a:r>
            <a:r>
              <a:rPr lang="en-US" dirty="0" err="1"/>
              <a:t>kendall</a:t>
            </a:r>
            <a:r>
              <a:rPr lang="en-US" dirty="0"/>
              <a:t>, </a:t>
            </a:r>
            <a:r>
              <a:rPr lang="en-US" dirty="0" err="1"/>
              <a:t>meanvar</a:t>
            </a:r>
            <a:r>
              <a:rPr lang="en-US" dirty="0"/>
              <a:t>,</a:t>
            </a:r>
          </a:p>
          <a:p>
            <a:r>
              <a:rPr lang="en-US" dirty="0" smtClean="0"/>
              <a:t>We will </a:t>
            </a:r>
            <a:r>
              <a:rPr lang="en-US" dirty="0"/>
              <a:t>analyze the result of methods</a:t>
            </a:r>
          </a:p>
        </p:txBody>
      </p:sp>
    </p:spTree>
    <p:extLst>
      <p:ext uri="{BB962C8B-B14F-4D97-AF65-F5344CB8AC3E}">
        <p14:creationId xmlns:p14="http://schemas.microsoft.com/office/powerpoint/2010/main" val="1400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74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points </a:t>
            </a:r>
            <a:r>
              <a:rPr lang="en-US" dirty="0"/>
              <a:t>in the Dominican Republic for the IDB -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609972"/>
            <a:ext cx="5654468" cy="238001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Personnel : </a:t>
            </a:r>
          </a:p>
          <a:p>
            <a:endParaRPr lang="en-US" dirty="0"/>
          </a:p>
          <a:p>
            <a:r>
              <a:rPr lang="en-US" dirty="0" smtClean="0"/>
              <a:t>Michael Gomez Selvaraj  &amp; team</a:t>
            </a:r>
          </a:p>
          <a:p>
            <a:endParaRPr lang="en-US" dirty="0" smtClean="0"/>
          </a:p>
          <a:p>
            <a:r>
              <a:rPr lang="en-US" dirty="0" smtClean="0"/>
              <a:t>Crops </a:t>
            </a:r>
            <a:r>
              <a:rPr lang="en-US" dirty="0"/>
              <a:t>for Nutrition and </a:t>
            </a:r>
            <a:r>
              <a:rPr lang="en-US" dirty="0" smtClean="0"/>
              <a:t>Health </a:t>
            </a:r>
          </a:p>
          <a:p>
            <a:r>
              <a:rPr lang="en-US" dirty="0" smtClean="0"/>
              <a:t>Phenomics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</a:t>
            </a:r>
            <a:r>
              <a:rPr lang="en-US" dirty="0"/>
              <a:t>IDB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2" y="1171742"/>
            <a:ext cx="11874137" cy="1340387"/>
          </a:xfrm>
        </p:spPr>
        <p:txBody>
          <a:bodyPr numCol="2">
            <a:normAutofit/>
          </a:bodyPr>
          <a:lstStyle/>
          <a:p>
            <a:r>
              <a:rPr lang="en-US" dirty="0"/>
              <a:t>633 original data</a:t>
            </a:r>
          </a:p>
          <a:p>
            <a:r>
              <a:rPr lang="en-US" dirty="0"/>
              <a:t>4 data without coordinates</a:t>
            </a:r>
          </a:p>
          <a:p>
            <a:endParaRPr lang="en-US" dirty="0"/>
          </a:p>
          <a:p>
            <a:r>
              <a:rPr lang="en-US" dirty="0"/>
              <a:t>105 data </a:t>
            </a:r>
            <a:r>
              <a:rPr lang="en-US" dirty="0" smtClean="0"/>
              <a:t>with the same </a:t>
            </a:r>
            <a:r>
              <a:rPr lang="en-US" dirty="0"/>
              <a:t>spatial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/>
              <a:t>73 data in rest field for </a:t>
            </a:r>
            <a:r>
              <a:rPr lang="en-US" dirty="0" smtClean="0"/>
              <a:t>2011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8921"/>
              </p:ext>
            </p:extLst>
          </p:nvPr>
        </p:nvGraphicFramePr>
        <p:xfrm>
          <a:off x="838200" y="2498772"/>
          <a:ext cx="2889622" cy="37566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689091">
                  <a:extLst>
                    <a:ext uri="{9D8B030D-6E8A-4147-A177-3AD203B41FA5}">
                      <a16:colId xmlns:a16="http://schemas.microsoft.com/office/drawing/2014/main" val="2240005997"/>
                    </a:ext>
                  </a:extLst>
                </a:gridCol>
                <a:gridCol w="467741">
                  <a:extLst>
                    <a:ext uri="{9D8B030D-6E8A-4147-A177-3AD203B41FA5}">
                      <a16:colId xmlns:a16="http://schemas.microsoft.com/office/drawing/2014/main" val="2341229658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1299683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Crops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Percent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51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Pasto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32.87356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63453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Rest</a:t>
                      </a:r>
                      <a:r>
                        <a:rPr lang="en-US" sz="1400" u="none" strike="noStrike" baseline="0" dirty="0" smtClean="0">
                          <a:effectLst/>
                          <a:latin typeface="+mn-lt"/>
                        </a:rPr>
                        <a:t> field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16.78161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5914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Platano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9.655172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231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Yuca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5.747126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4965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Maiz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Grano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Mazorca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3.218391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2383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Roja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2.758621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375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Habichuela</a:t>
                      </a:r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Negra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253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Aguacate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2.528736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13732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Limon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5518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Cafe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2.298851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6283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Guineo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0402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Guandul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9504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Batata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1.83908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16028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Tabaco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19336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Mango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1.37931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4154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 smtClean="0">
                          <a:effectLst/>
                          <a:latin typeface="+mn-lt"/>
                        </a:rPr>
                        <a:t>Cebolla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1.149425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65263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580" y="2211862"/>
            <a:ext cx="272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1. Number </a:t>
            </a:r>
            <a:r>
              <a:rPr lang="en-US" sz="1400" dirty="0">
                <a:solidFill>
                  <a:srgbClr val="3B3838"/>
                </a:solidFill>
              </a:rPr>
              <a:t>of points per crop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99933"/>
              </p:ext>
            </p:extLst>
          </p:nvPr>
        </p:nvGraphicFramePr>
        <p:xfrm>
          <a:off x="4453889" y="3472634"/>
          <a:ext cx="2547864" cy="1325880"/>
        </p:xfrm>
        <a:graphic>
          <a:graphicData uri="http://schemas.openxmlformats.org/drawingml/2006/table">
            <a:tbl>
              <a:tblPr/>
              <a:tblGrid>
                <a:gridCol w="1137014">
                  <a:extLst>
                    <a:ext uri="{9D8B030D-6E8A-4147-A177-3AD203B41FA5}">
                      <a16:colId xmlns:a16="http://schemas.microsoft.com/office/drawing/2014/main" val="1608947405"/>
                    </a:ext>
                  </a:extLst>
                </a:gridCol>
                <a:gridCol w="548213">
                  <a:extLst>
                    <a:ext uri="{9D8B030D-6E8A-4147-A177-3AD203B41FA5}">
                      <a16:colId xmlns:a16="http://schemas.microsoft.com/office/drawing/2014/main" val="2970951980"/>
                    </a:ext>
                  </a:extLst>
                </a:gridCol>
                <a:gridCol w="862637">
                  <a:extLst>
                    <a:ext uri="{9D8B030D-6E8A-4147-A177-3AD203B41FA5}">
                      <a16:colId xmlns:a16="http://schemas.microsoft.com/office/drawing/2014/main" val="31891814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Point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167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0934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Checking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Over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0693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Move and road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749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688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98203" y="3164857"/>
            <a:ext cx="3098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2.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6907" y="479851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327894"/>
              </p:ext>
            </p:extLst>
          </p:nvPr>
        </p:nvGraphicFramePr>
        <p:xfrm>
          <a:off x="8162289" y="3472634"/>
          <a:ext cx="2443354" cy="1104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7110">
                  <a:extLst>
                    <a:ext uri="{9D8B030D-6E8A-4147-A177-3AD203B41FA5}">
                      <a16:colId xmlns:a16="http://schemas.microsoft.com/office/drawing/2014/main" val="3704297733"/>
                    </a:ext>
                  </a:extLst>
                </a:gridCol>
                <a:gridCol w="489839">
                  <a:extLst>
                    <a:ext uri="{9D8B030D-6E8A-4147-A177-3AD203B41FA5}">
                      <a16:colId xmlns:a16="http://schemas.microsoft.com/office/drawing/2014/main" val="1452550876"/>
                    </a:ext>
                  </a:extLst>
                </a:gridCol>
                <a:gridCol w="696405">
                  <a:extLst>
                    <a:ext uri="{9D8B030D-6E8A-4147-A177-3AD203B41FA5}">
                      <a16:colId xmlns:a16="http://schemas.microsoft.com/office/drawing/2014/main" val="316429298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Point </a:t>
                      </a: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Percent*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565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2645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Moved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964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Influence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83283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not enough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7239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66612" y="3136365"/>
            <a:ext cx="305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B3838"/>
                </a:solidFill>
              </a:rPr>
              <a:t>Table 3. Number </a:t>
            </a:r>
            <a:r>
              <a:rPr lang="en-US" sz="1400" dirty="0">
                <a:solidFill>
                  <a:srgbClr val="3B3838"/>
                </a:solidFill>
              </a:rPr>
              <a:t>of points </a:t>
            </a:r>
            <a:r>
              <a:rPr lang="en-US" sz="1400" dirty="0" smtClean="0">
                <a:solidFill>
                  <a:srgbClr val="3B3838"/>
                </a:solidFill>
              </a:rPr>
              <a:t>for corrected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5316" y="457753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B3838"/>
                </a:solidFill>
              </a:rPr>
              <a:t>* total data is 435 points</a:t>
            </a:r>
            <a:endParaRPr lang="en-US" sz="1400" dirty="0" smtClean="0">
              <a:solidFill>
                <a:srgbClr val="3B383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2015" y="5497768"/>
            <a:ext cx="594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these corrections, in total are 390 points for the study</a:t>
            </a:r>
          </a:p>
        </p:txBody>
      </p:sp>
    </p:spTree>
    <p:extLst>
      <p:ext uri="{BB962C8B-B14F-4D97-AF65-F5344CB8AC3E}">
        <p14:creationId xmlns:p14="http://schemas.microsoft.com/office/powerpoint/2010/main" val="6599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IDB data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6423" y="1172935"/>
            <a:ext cx="4779373" cy="326843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07998" y="1172935"/>
            <a:ext cx="5943600" cy="2529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7047" y="4333683"/>
            <a:ext cx="109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B3838"/>
                </a:solidFill>
              </a:rPr>
              <a:t>points</a:t>
            </a:r>
            <a:endParaRPr lang="en-US" sz="2400" dirty="0" smtClean="0">
              <a:solidFill>
                <a:srgbClr val="3B383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36133" y="3627936"/>
            <a:ext cx="1487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3B3838"/>
                </a:solidFill>
              </a:rPr>
              <a:t>polygons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4267"/>
              </p:ext>
            </p:extLst>
          </p:nvPr>
        </p:nvGraphicFramePr>
        <p:xfrm>
          <a:off x="4013835" y="5105913"/>
          <a:ext cx="2565273" cy="88049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61250">
                  <a:extLst>
                    <a:ext uri="{9D8B030D-6E8A-4147-A177-3AD203B41FA5}">
                      <a16:colId xmlns:a16="http://schemas.microsoft.com/office/drawing/2014/main" val="4109215484"/>
                    </a:ext>
                  </a:extLst>
                </a:gridCol>
                <a:gridCol w="701866">
                  <a:extLst>
                    <a:ext uri="{9D8B030D-6E8A-4147-A177-3AD203B41FA5}">
                      <a16:colId xmlns:a16="http://schemas.microsoft.com/office/drawing/2014/main" val="3541280528"/>
                    </a:ext>
                  </a:extLst>
                </a:gridCol>
                <a:gridCol w="1002157">
                  <a:extLst>
                    <a:ext uri="{9D8B030D-6E8A-4147-A177-3AD203B41FA5}">
                      <a16:colId xmlns:a16="http://schemas.microsoft.com/office/drawing/2014/main" val="297838478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PATCA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Percent*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761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65.78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6846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129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34.21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31083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13835" y="4801674"/>
            <a:ext cx="2440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3B3838"/>
                </a:solidFill>
              </a:rPr>
              <a:t>Table 3. Number of points </a:t>
            </a:r>
            <a:r>
              <a:rPr lang="en-US" sz="1200" dirty="0" smtClean="0">
                <a:solidFill>
                  <a:srgbClr val="3B3838"/>
                </a:solidFill>
              </a:rPr>
              <a:t>for PATCA</a:t>
            </a:r>
            <a:endParaRPr lang="en-US" sz="1200" dirty="0">
              <a:solidFill>
                <a:srgbClr val="3B383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3762" y="5986404"/>
            <a:ext cx="249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3838"/>
                </a:solidFill>
              </a:rPr>
              <a:t>* total data is </a:t>
            </a:r>
            <a:r>
              <a:rPr lang="en-US" dirty="0" smtClean="0">
                <a:solidFill>
                  <a:srgbClr val="3B3838"/>
                </a:solidFill>
              </a:rPr>
              <a:t>377 </a:t>
            </a:r>
            <a:r>
              <a:rPr lang="en-US" dirty="0">
                <a:solidFill>
                  <a:srgbClr val="3B3838"/>
                </a:solidFill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38432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 Search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pettitt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2031980" cy="10534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Trends </a:t>
            </a:r>
            <a:r>
              <a:rPr lang="en-US" dirty="0"/>
              <a:t>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4564380" y="1028957"/>
            <a:ext cx="1516380" cy="65532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1866900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7094741" y="2554938"/>
            <a:ext cx="1516380" cy="65532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point detection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866900" y="365996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866900" y="394635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Cox-Stuart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866900" y="4232740"/>
            <a:ext cx="1516380" cy="43053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Mann-Kendall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866900" y="471152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LandTrendr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owchart: Alternate Process 27"/>
          <p:cNvSpPr/>
          <p:nvPr/>
        </p:nvSpPr>
        <p:spPr>
          <a:xfrm>
            <a:off x="5270285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7094741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parametric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8903958" y="3856830"/>
            <a:ext cx="1516380" cy="655320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Regression-based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/>
          <p:cNvSpPr/>
          <p:nvPr/>
        </p:nvSpPr>
        <p:spPr>
          <a:xfrm>
            <a:off x="5256666" y="4962888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pettitt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256666" y="525161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E.divisive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Flowchart: Alternate Process 33"/>
          <p:cNvSpPr/>
          <p:nvPr/>
        </p:nvSpPr>
        <p:spPr>
          <a:xfrm>
            <a:off x="7081122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7081122" y="5250090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Buishand</a:t>
            </a:r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/>
          <p:cNvSpPr/>
          <p:nvPr/>
        </p:nvSpPr>
        <p:spPr>
          <a:xfrm>
            <a:off x="7081122" y="5537293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Snh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/>
          <p:cNvSpPr/>
          <p:nvPr/>
        </p:nvSpPr>
        <p:spPr>
          <a:xfrm>
            <a:off x="7081122" y="5824496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Meanvar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/>
          <p:cNvSpPr/>
          <p:nvPr/>
        </p:nvSpPr>
        <p:spPr>
          <a:xfrm>
            <a:off x="8890339" y="4962887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Struccchange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8890339" y="5251611"/>
            <a:ext cx="1516380" cy="23813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BFAST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Elbow Connector 40"/>
          <p:cNvCxnSpPr>
            <a:stCxn id="4" idx="3"/>
            <a:endCxn id="6" idx="0"/>
          </p:cNvCxnSpPr>
          <p:nvPr/>
        </p:nvCxnSpPr>
        <p:spPr>
          <a:xfrm>
            <a:off x="6080760" y="1356617"/>
            <a:ext cx="1772171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" idx="1"/>
            <a:endCxn id="5" idx="0"/>
          </p:cNvCxnSpPr>
          <p:nvPr/>
        </p:nvCxnSpPr>
        <p:spPr>
          <a:xfrm rot="10800000" flipV="1">
            <a:off x="2625090" y="1356616"/>
            <a:ext cx="1939290" cy="1198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>
            <a:off x="6028475" y="4512150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" idx="2"/>
            <a:endCxn id="7" idx="0"/>
          </p:cNvCxnSpPr>
          <p:nvPr/>
        </p:nvCxnSpPr>
        <p:spPr>
          <a:xfrm>
            <a:off x="2625090" y="3210258"/>
            <a:ext cx="0" cy="449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0" idx="2"/>
          </p:cNvCxnSpPr>
          <p:nvPr/>
        </p:nvCxnSpPr>
        <p:spPr>
          <a:xfrm>
            <a:off x="7852931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1" idx="2"/>
          </p:cNvCxnSpPr>
          <p:nvPr/>
        </p:nvCxnSpPr>
        <p:spPr>
          <a:xfrm>
            <a:off x="9662148" y="4512150"/>
            <a:ext cx="0" cy="449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6" idx="3"/>
            <a:endCxn id="31" idx="0"/>
          </p:cNvCxnSpPr>
          <p:nvPr/>
        </p:nvCxnSpPr>
        <p:spPr>
          <a:xfrm>
            <a:off x="8611121" y="2882598"/>
            <a:ext cx="1051027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1"/>
            <a:endCxn id="28" idx="0"/>
          </p:cNvCxnSpPr>
          <p:nvPr/>
        </p:nvCxnSpPr>
        <p:spPr>
          <a:xfrm rot="10800000" flipV="1">
            <a:off x="6028475" y="2882598"/>
            <a:ext cx="1066266" cy="97423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30" idx="0"/>
          </p:cNvCxnSpPr>
          <p:nvPr/>
        </p:nvCxnSpPr>
        <p:spPr>
          <a:xfrm>
            <a:off x="7852931" y="3210258"/>
            <a:ext cx="0" cy="646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634490" y="3554245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634490" y="4614383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862331" y="5718774"/>
            <a:ext cx="1981200" cy="44958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97336"/>
            <a:ext cx="11926388" cy="512137"/>
          </a:xfrm>
        </p:spPr>
        <p:txBody>
          <a:bodyPr>
            <a:normAutofit fontScale="90000"/>
          </a:bodyPr>
          <a:lstStyle/>
          <a:p>
            <a:r>
              <a:rPr lang="en-US" dirty="0"/>
              <a:t>Trend and </a:t>
            </a:r>
            <a:r>
              <a:rPr lang="en-US" dirty="0" smtClean="0"/>
              <a:t>Change-Point Detection </a:t>
            </a:r>
            <a:r>
              <a:rPr lang="en-US" dirty="0"/>
              <a:t>Methods for Remote Sensing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48" r="1934" b="4447"/>
          <a:stretch/>
        </p:blipFill>
        <p:spPr>
          <a:xfrm>
            <a:off x="228600" y="1271460"/>
            <a:ext cx="5158740" cy="2287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47"/>
          <a:stretch/>
        </p:blipFill>
        <p:spPr>
          <a:xfrm>
            <a:off x="228600" y="3558539"/>
            <a:ext cx="5254969" cy="1103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89" r="1812" b="4286"/>
          <a:stretch/>
        </p:blipFill>
        <p:spPr>
          <a:xfrm>
            <a:off x="228600" y="4711104"/>
            <a:ext cx="5158740" cy="1097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78714" y="699622"/>
            <a:ext cx="1154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Trends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7445074" y="698204"/>
            <a:ext cx="372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Change point detection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4367"/>
          <a:stretch/>
        </p:blipFill>
        <p:spPr>
          <a:xfrm>
            <a:off x="6179820" y="1271460"/>
            <a:ext cx="5562600" cy="1859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633" y="3180776"/>
            <a:ext cx="4480560" cy="1609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633" y="4839820"/>
            <a:ext cx="4480560" cy="15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iance Theme">
  <a:themeElements>
    <a:clrScheme name="Custom 2">
      <a:dk1>
        <a:srgbClr val="3B3838"/>
      </a:dk1>
      <a:lt1>
        <a:sysClr val="window" lastClr="FFFFFF"/>
      </a:lt1>
      <a:dk2>
        <a:srgbClr val="003366"/>
      </a:dk2>
      <a:lt2>
        <a:srgbClr val="E7E6E6"/>
      </a:lt2>
      <a:accent1>
        <a:srgbClr val="006EB6"/>
      </a:accent1>
      <a:accent2>
        <a:srgbClr val="98CA45"/>
      </a:accent2>
      <a:accent3>
        <a:srgbClr val="358540"/>
      </a:accent3>
      <a:accent4>
        <a:srgbClr val="F7D93D"/>
      </a:accent4>
      <a:accent5>
        <a:srgbClr val="F78B33"/>
      </a:accent5>
      <a:accent6>
        <a:srgbClr val="8F3F98"/>
      </a:accent6>
      <a:hlink>
        <a:srgbClr val="BB3A25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err="1" smtClean="0">
            <a:solidFill>
              <a:srgbClr val="3B383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iance_PPT_template_16x9.pptx" id="{CF439313-508C-483C-A67D-E3C2BDC870E8}" vid="{F78128C2-8578-4696-B7D2-045D8FE6FF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Alliance_PPT_template_16x9</Template>
  <TotalTime>3192</TotalTime>
  <Words>626</Words>
  <Application>Microsoft Office PowerPoint</Application>
  <PresentationFormat>Widescreen</PresentationFormat>
  <Paragraphs>268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Alliance Theme</vt:lpstr>
      <vt:lpstr>Monitoring points in the Dominican Republic for the IDB - update</vt:lpstr>
      <vt:lpstr>Work plan schedules\Timeline</vt:lpstr>
      <vt:lpstr>Data Correction</vt:lpstr>
      <vt:lpstr>Corrected IDB data</vt:lpstr>
      <vt:lpstr>Corrected IDB data</vt:lpstr>
      <vt:lpstr>Methodology Search  </vt:lpstr>
      <vt:lpstr>Trends and Change-Point Detection Methods for Remote Sensing Data</vt:lpstr>
      <vt:lpstr>Trends and Change-Point Detection Methods for Remote Sensing Data</vt:lpstr>
      <vt:lpstr>Trend and Change-Point Detection Methods for Remote Sensing Data</vt:lpstr>
      <vt:lpstr>Image collection, corrections and methodology</vt:lpstr>
      <vt:lpstr>Number images for the study</vt:lpstr>
      <vt:lpstr>Images corrections</vt:lpstr>
      <vt:lpstr>Methodology</vt:lpstr>
      <vt:lpstr>Trends 2011 – 2019 for one point</vt:lpstr>
      <vt:lpstr>Trends for one point</vt:lpstr>
      <vt:lpstr>Trends for one point</vt:lpstr>
      <vt:lpstr>Trends for one point</vt:lpstr>
      <vt:lpstr>Trends for one point</vt:lpstr>
      <vt:lpstr>Trends for one point</vt:lpstr>
      <vt:lpstr>Trends for one point</vt:lpstr>
      <vt:lpstr>Comparison with the survey</vt:lpstr>
      <vt:lpstr>What's next?</vt:lpstr>
      <vt:lpstr>Thank you</vt:lpstr>
      <vt:lpstr>Monitoring points in the Dominican Republic for the IDB - 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Montenegro, Frank David (Alliance Bioversity-CIAT)</dc:creator>
  <cp:lastModifiedBy>Montenegro, Frank David (Alliance Bioversity-CIAT)</cp:lastModifiedBy>
  <cp:revision>158</cp:revision>
  <dcterms:created xsi:type="dcterms:W3CDTF">2020-07-14T16:19:57Z</dcterms:created>
  <dcterms:modified xsi:type="dcterms:W3CDTF">2020-11-13T19:41:38Z</dcterms:modified>
</cp:coreProperties>
</file>